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4"/>
  </p:notesMasterIdLst>
  <p:sldIdLst>
    <p:sldId id="258" r:id="rId5"/>
    <p:sldId id="269" r:id="rId6"/>
    <p:sldId id="256" r:id="rId7"/>
    <p:sldId id="265" r:id="rId8"/>
    <p:sldId id="257" r:id="rId9"/>
    <p:sldId id="272" r:id="rId10"/>
    <p:sldId id="259" r:id="rId11"/>
    <p:sldId id="270" r:id="rId12"/>
    <p:sldId id="260" r:id="rId13"/>
    <p:sldId id="273" r:id="rId14"/>
    <p:sldId id="261" r:id="rId15"/>
    <p:sldId id="267" r:id="rId16"/>
    <p:sldId id="262" r:id="rId17"/>
    <p:sldId id="274" r:id="rId18"/>
    <p:sldId id="263" r:id="rId19"/>
    <p:sldId id="266" r:id="rId20"/>
    <p:sldId id="264" r:id="rId21"/>
    <p:sldId id="275" r:id="rId22"/>
    <p:sldId id="278" r:id="rId23"/>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A7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3F4BB3-8C52-0F42-9570-E3F54A98D495}" v="5" dt="2021-09-20T11:48:16.6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59"/>
    <p:restoredTop sz="84270"/>
  </p:normalViewPr>
  <p:slideViewPr>
    <p:cSldViewPr snapToGrid="0" snapToObjects="1">
      <p:cViewPr varScale="1">
        <p:scale>
          <a:sx n="131" d="100"/>
          <a:sy n="131" d="100"/>
        </p:scale>
        <p:origin x="176" y="496"/>
      </p:cViewPr>
      <p:guideLst/>
    </p:cSldViewPr>
  </p:slideViewPr>
  <p:notesTextViewPr>
    <p:cViewPr>
      <p:scale>
        <a:sx n="1" d="1"/>
        <a:sy n="1" d="1"/>
      </p:scale>
      <p:origin x="0" y="0"/>
    </p:cViewPr>
  </p:notesTextViewPr>
  <p:notesViewPr>
    <p:cSldViewPr snapToGrid="0" snapToObjects="1">
      <p:cViewPr varScale="1">
        <p:scale>
          <a:sx n="94" d="100"/>
          <a:sy n="94" d="100"/>
        </p:scale>
        <p:origin x="180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A12D27-9771-1244-9835-BF4014B2EA01}" type="datetimeFigureOut">
              <a:rPr lang="en-US" smtClean="0"/>
              <a:t>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B0852D-A496-3449-8464-80A41806B510}" type="slidenum">
              <a:rPr lang="en-US" smtClean="0"/>
              <a:t>‹#›</a:t>
            </a:fld>
            <a:endParaRPr lang="en-US"/>
          </a:p>
        </p:txBody>
      </p:sp>
    </p:spTree>
    <p:extLst>
      <p:ext uri="{BB962C8B-B14F-4D97-AF65-F5344CB8AC3E}">
        <p14:creationId xmlns:p14="http://schemas.microsoft.com/office/powerpoint/2010/main" val="125103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FC29EA8-9608-DE45-AB66-0C341747FBD5}"/>
              </a:ext>
            </a:extLst>
          </p:cNvPr>
          <p:cNvSpPr>
            <a:spLocks noGrp="1"/>
          </p:cNvSpPr>
          <p:nvPr>
            <p:ph type="body" sz="quarter" idx="10" hasCustomPrompt="1"/>
          </p:nvPr>
        </p:nvSpPr>
        <p:spPr>
          <a:xfrm>
            <a:off x="964102" y="1907656"/>
            <a:ext cx="7456487" cy="793872"/>
          </a:xfrm>
          <a:prstGeom prst="rect">
            <a:avLst/>
          </a:prstGeom>
        </p:spPr>
        <p:txBody>
          <a:bodyPr/>
          <a:lstStyle>
            <a:lvl1pPr marL="0" indent="0" algn="ctr">
              <a:buNone/>
              <a:defRPr sz="4000"/>
            </a:lvl1pPr>
          </a:lstStyle>
          <a:p>
            <a:pPr lvl="0"/>
            <a:r>
              <a:rPr lang="en-US" dirty="0"/>
              <a:t>Title</a:t>
            </a:r>
          </a:p>
        </p:txBody>
      </p:sp>
      <p:sp>
        <p:nvSpPr>
          <p:cNvPr id="7" name="Text Placeholder 6">
            <a:extLst>
              <a:ext uri="{FF2B5EF4-FFF2-40B4-BE49-F238E27FC236}">
                <a16:creationId xmlns:a16="http://schemas.microsoft.com/office/drawing/2014/main" id="{F4CF27DE-0339-634D-9BE2-A54C44755977}"/>
              </a:ext>
            </a:extLst>
          </p:cNvPr>
          <p:cNvSpPr>
            <a:spLocks noGrp="1"/>
          </p:cNvSpPr>
          <p:nvPr>
            <p:ph type="body" sz="quarter" idx="11" hasCustomPrompt="1"/>
          </p:nvPr>
        </p:nvSpPr>
        <p:spPr>
          <a:xfrm>
            <a:off x="963613" y="2894013"/>
            <a:ext cx="7456487" cy="1146175"/>
          </a:xfrm>
          <a:prstGeom prst="rect">
            <a:avLst/>
          </a:prstGeom>
        </p:spPr>
        <p:txBody>
          <a:bodyPr/>
          <a:lstStyle>
            <a:lvl1pPr marL="0" indent="0" algn="ctr">
              <a:buNone/>
              <a:defRPr sz="2000"/>
            </a:lvl1pPr>
          </a:lstStyle>
          <a:p>
            <a:pPr lvl="0"/>
            <a:r>
              <a:rPr lang="en-US" dirty="0"/>
              <a:t>Presenter</a:t>
            </a:r>
          </a:p>
        </p:txBody>
      </p:sp>
      <p:sp>
        <p:nvSpPr>
          <p:cNvPr id="6" name="Rectangle 5">
            <a:extLst>
              <a:ext uri="{FF2B5EF4-FFF2-40B4-BE49-F238E27FC236}">
                <a16:creationId xmlns:a16="http://schemas.microsoft.com/office/drawing/2014/main" id="{81D51087-F3D0-FD4B-9BA2-A115C4D39C9E}"/>
              </a:ext>
            </a:extLst>
          </p:cNvPr>
          <p:cNvSpPr/>
          <p:nvPr userDrawn="1"/>
        </p:nvSpPr>
        <p:spPr>
          <a:xfrm>
            <a:off x="0" y="4333875"/>
            <a:ext cx="9144000" cy="809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nvGrpSpPr>
          <p:cNvPr id="9" name="Group 8">
            <a:extLst>
              <a:ext uri="{FF2B5EF4-FFF2-40B4-BE49-F238E27FC236}">
                <a16:creationId xmlns:a16="http://schemas.microsoft.com/office/drawing/2014/main" id="{42BD8282-6EE0-0C40-9D1E-5149A0C9276A}"/>
              </a:ext>
            </a:extLst>
          </p:cNvPr>
          <p:cNvGrpSpPr/>
          <p:nvPr userDrawn="1"/>
        </p:nvGrpSpPr>
        <p:grpSpPr>
          <a:xfrm>
            <a:off x="2150038" y="4496711"/>
            <a:ext cx="4843924" cy="547409"/>
            <a:chOff x="2385817" y="4496711"/>
            <a:chExt cx="4843924" cy="547409"/>
          </a:xfrm>
        </p:grpSpPr>
        <p:pic>
          <p:nvPicPr>
            <p:cNvPr id="10" name="Picture 9">
              <a:extLst>
                <a:ext uri="{FF2B5EF4-FFF2-40B4-BE49-F238E27FC236}">
                  <a16:creationId xmlns:a16="http://schemas.microsoft.com/office/drawing/2014/main" id="{BD77036A-A053-064A-8B24-D5A731C068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6178" y="4557056"/>
              <a:ext cx="1833563" cy="426720"/>
            </a:xfrm>
            <a:prstGeom prst="rect">
              <a:avLst/>
            </a:prstGeom>
          </p:spPr>
        </p:pic>
        <p:sp>
          <p:nvSpPr>
            <p:cNvPr id="11" name="TextBox 10">
              <a:extLst>
                <a:ext uri="{FF2B5EF4-FFF2-40B4-BE49-F238E27FC236}">
                  <a16:creationId xmlns:a16="http://schemas.microsoft.com/office/drawing/2014/main" id="{F6D5ECFD-5B00-EE43-96B3-34AB3BF566C4}"/>
                </a:ext>
              </a:extLst>
            </p:cNvPr>
            <p:cNvSpPr txBox="1"/>
            <p:nvPr userDrawn="1"/>
          </p:nvSpPr>
          <p:spPr>
            <a:xfrm>
              <a:off x="3699847" y="4631916"/>
              <a:ext cx="1744306" cy="248209"/>
            </a:xfrm>
            <a:prstGeom prst="rect">
              <a:avLst/>
            </a:prstGeom>
            <a:noFill/>
          </p:spPr>
          <p:txBody>
            <a:bodyPr wrap="square" rtlCol="0">
              <a:spAutoFit/>
            </a:bodyPr>
            <a:lstStyle/>
            <a:p>
              <a:pPr algn="ctr"/>
              <a:r>
                <a:rPr lang="en-US" sz="1013" baseline="0" dirty="0">
                  <a:solidFill>
                    <a:schemeClr val="tx1">
                      <a:lumMod val="50000"/>
                      <a:lumOff val="50000"/>
                    </a:schemeClr>
                  </a:solidFill>
                  <a:latin typeface="Arial" panose="020B0604020202020204" pitchFamily="34" charset="0"/>
                </a:rPr>
                <a:t>is owned and managed by </a:t>
              </a:r>
            </a:p>
          </p:txBody>
        </p:sp>
        <p:pic>
          <p:nvPicPr>
            <p:cNvPr id="12" name="Picture 11">
              <a:extLst>
                <a:ext uri="{FF2B5EF4-FFF2-40B4-BE49-F238E27FC236}">
                  <a16:creationId xmlns:a16="http://schemas.microsoft.com/office/drawing/2014/main" id="{43691AD5-EF53-D44C-B535-3CC81EF76EE5}"/>
                </a:ext>
              </a:extLst>
            </p:cNvPr>
            <p:cNvPicPr>
              <a:picLocks noChangeAspect="1"/>
            </p:cNvPicPr>
            <p:nvPr userDrawn="1"/>
          </p:nvPicPr>
          <p:blipFill>
            <a:blip r:embed="rId3"/>
            <a:stretch>
              <a:fillRect/>
            </a:stretch>
          </p:blipFill>
          <p:spPr>
            <a:xfrm>
              <a:off x="2385817" y="4496711"/>
              <a:ext cx="1362006" cy="547409"/>
            </a:xfrm>
            <a:prstGeom prst="rect">
              <a:avLst/>
            </a:prstGeom>
          </p:spPr>
        </p:pic>
      </p:grpSp>
      <p:pic>
        <p:nvPicPr>
          <p:cNvPr id="13" name="Picture 12">
            <a:extLst>
              <a:ext uri="{FF2B5EF4-FFF2-40B4-BE49-F238E27FC236}">
                <a16:creationId xmlns:a16="http://schemas.microsoft.com/office/drawing/2014/main" id="{07F7BB4C-A9E1-8941-8830-FFF14E9F0275}"/>
              </a:ext>
            </a:extLst>
          </p:cNvPr>
          <p:cNvPicPr>
            <a:picLocks noChangeAspect="1"/>
          </p:cNvPicPr>
          <p:nvPr userDrawn="1"/>
        </p:nvPicPr>
        <p:blipFill>
          <a:blip r:embed="rId4"/>
          <a:stretch>
            <a:fillRect/>
          </a:stretch>
        </p:blipFill>
        <p:spPr>
          <a:xfrm>
            <a:off x="5160399" y="4541495"/>
            <a:ext cx="1833563" cy="440055"/>
          </a:xfrm>
          <a:prstGeom prst="rect">
            <a:avLst/>
          </a:prstGeom>
        </p:spPr>
      </p:pic>
    </p:spTree>
    <p:extLst>
      <p:ext uri="{BB962C8B-B14F-4D97-AF65-F5344CB8AC3E}">
        <p14:creationId xmlns:p14="http://schemas.microsoft.com/office/powerpoint/2010/main" val="2572118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Click="0" advTm="20000">
        <p159:morph option="byObject"/>
      </p:transition>
    </mc:Choice>
    <mc:Fallback xmlns="">
      <p:transition spd="slow" advClick="0" advTm="2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A5EB2E4-08CC-704E-9D66-36D15089A979}"/>
              </a:ext>
            </a:extLst>
          </p:cNvPr>
          <p:cNvSpPr>
            <a:spLocks noGrp="1"/>
          </p:cNvSpPr>
          <p:nvPr>
            <p:ph type="body" sz="quarter" idx="10" hasCustomPrompt="1"/>
          </p:nvPr>
        </p:nvSpPr>
        <p:spPr>
          <a:xfrm>
            <a:off x="662566" y="914400"/>
            <a:ext cx="7869238" cy="482321"/>
          </a:xfrm>
          <a:prstGeom prst="rect">
            <a:avLst/>
          </a:prstGeom>
        </p:spPr>
        <p:txBody>
          <a:bodyPr/>
          <a:lstStyle>
            <a:lvl1pPr marL="0" indent="0">
              <a:buNone/>
              <a:defRPr sz="3000"/>
            </a:lvl1pPr>
            <a:lvl2pPr marL="342900" indent="0">
              <a:buNone/>
              <a:defRPr/>
            </a:lvl2pPr>
          </a:lstStyle>
          <a:p>
            <a:pPr lvl="0"/>
            <a:r>
              <a:rPr lang="en-GB" dirty="0"/>
              <a:t>Slide title</a:t>
            </a:r>
          </a:p>
        </p:txBody>
      </p:sp>
      <p:sp>
        <p:nvSpPr>
          <p:cNvPr id="6" name="Text Placeholder 5">
            <a:extLst>
              <a:ext uri="{FF2B5EF4-FFF2-40B4-BE49-F238E27FC236}">
                <a16:creationId xmlns:a16="http://schemas.microsoft.com/office/drawing/2014/main" id="{7199878E-3DA4-8C4A-9521-15BC5994A5DA}"/>
              </a:ext>
            </a:extLst>
          </p:cNvPr>
          <p:cNvSpPr>
            <a:spLocks noGrp="1"/>
          </p:cNvSpPr>
          <p:nvPr>
            <p:ph type="body" sz="quarter" idx="11"/>
          </p:nvPr>
        </p:nvSpPr>
        <p:spPr>
          <a:xfrm>
            <a:off x="662566" y="1506817"/>
            <a:ext cx="7869238" cy="342692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45483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Click="0" advTm="20000">
        <p159:morph option="byObject"/>
      </p:transition>
    </mc:Choice>
    <mc:Fallback xmlns="">
      <p:transition spd="slow" advClick="0" advTm="20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CF40"/>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12A265-A876-A74F-B91A-78B13DCA265F}"/>
              </a:ext>
            </a:extLst>
          </p:cNvPr>
          <p:cNvSpPr/>
          <p:nvPr userDrawn="1"/>
        </p:nvSpPr>
        <p:spPr>
          <a:xfrm>
            <a:off x="0" y="-19050"/>
            <a:ext cx="9144000" cy="809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4" name="Picture 3">
            <a:extLst>
              <a:ext uri="{FF2B5EF4-FFF2-40B4-BE49-F238E27FC236}">
                <a16:creationId xmlns:a16="http://schemas.microsoft.com/office/drawing/2014/main" id="{361C830E-CC66-154D-9FED-A296B5B8C30D}"/>
              </a:ext>
            </a:extLst>
          </p:cNvPr>
          <p:cNvPicPr>
            <a:picLocks noChangeAspect="1"/>
          </p:cNvPicPr>
          <p:nvPr userDrawn="1"/>
        </p:nvPicPr>
        <p:blipFill>
          <a:blip r:embed="rId4"/>
          <a:stretch>
            <a:fillRect/>
          </a:stretch>
        </p:blipFill>
        <p:spPr>
          <a:xfrm>
            <a:off x="196850" y="27184"/>
            <a:ext cx="1784350" cy="717155"/>
          </a:xfrm>
          <a:prstGeom prst="rect">
            <a:avLst/>
          </a:prstGeom>
        </p:spPr>
      </p:pic>
    </p:spTree>
    <p:extLst>
      <p:ext uri="{BB962C8B-B14F-4D97-AF65-F5344CB8AC3E}">
        <p14:creationId xmlns:p14="http://schemas.microsoft.com/office/powerpoint/2010/main" val="2902492680"/>
      </p:ext>
    </p:extLst>
  </p:cSld>
  <p:clrMap bg1="lt1" tx1="dk1" bg2="lt2" tx2="dk2" accent1="accent1" accent2="accent2" accent3="accent3" accent4="accent4" accent5="accent5" accent6="accent6" hlink="hlink" folHlink="folHlink"/>
  <p:sldLayoutIdLst>
    <p:sldLayoutId id="2147483661" r:id="rId1"/>
    <p:sldLayoutId id="2147483669" r:id="rId2"/>
  </p:sldLayoutIdLst>
  <mc:AlternateContent xmlns:mc="http://schemas.openxmlformats.org/markup-compatibility/2006" xmlns:p159="http://schemas.microsoft.com/office/powerpoint/2015/09/main">
    <mc:Choice Requires="p159">
      <p:transition xmlns:p14="http://schemas.microsoft.com/office/powerpoint/2010/main" spd="slow" p14:dur="5000" advClick="0" advTm="20000">
        <p159:morph option="byObject"/>
      </p:transition>
    </mc:Choice>
    <mc:Fallback xmlns="">
      <p:transition spd="slow" advClick="0" advTm="2000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reonline.org.uk/" TargetMode="External"/><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hyperlink" Target="http://www.cstg.org.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0006DD-2378-3C4F-84EC-C056E33900C8}"/>
              </a:ext>
            </a:extLst>
          </p:cNvPr>
          <p:cNvSpPr txBox="1"/>
          <p:nvPr/>
        </p:nvSpPr>
        <p:spPr>
          <a:xfrm>
            <a:off x="408561" y="1153665"/>
            <a:ext cx="8501975" cy="2739211"/>
          </a:xfrm>
          <a:prstGeom prst="rect">
            <a:avLst/>
          </a:prstGeom>
          <a:noFill/>
        </p:spPr>
        <p:txBody>
          <a:bodyPr wrap="square" rtlCol="0">
            <a:spAutoFit/>
          </a:bodyPr>
          <a:lstStyle/>
          <a:p>
            <a:pPr algn="ctr"/>
            <a:r>
              <a:rPr lang="en-US" sz="3200" b="1" dirty="0"/>
              <a:t>What do the British public think about the role of understanding religious and non-religious worldviews? </a:t>
            </a:r>
          </a:p>
          <a:p>
            <a:pPr algn="ctr"/>
            <a:endParaRPr lang="en-US" sz="2800" b="1" dirty="0"/>
          </a:p>
          <a:p>
            <a:pPr algn="ctr"/>
            <a:r>
              <a:rPr lang="en-US" sz="2400" b="1"/>
              <a:t>In summer 2021,  </a:t>
            </a:r>
            <a:r>
              <a:rPr lang="en-US" sz="2400" b="1" dirty="0"/>
              <a:t>an education charity asked a representative sample of the UK population (around 2000 adults)….</a:t>
            </a:r>
          </a:p>
        </p:txBody>
      </p:sp>
    </p:spTree>
    <p:extLst>
      <p:ext uri="{BB962C8B-B14F-4D97-AF65-F5344CB8AC3E}">
        <p14:creationId xmlns:p14="http://schemas.microsoft.com/office/powerpoint/2010/main" val="34927973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Click="0" advTm="20000">
        <p159:morph option="byObject"/>
      </p:transition>
    </mc:Choice>
    <mc:Fallback xmlns="">
      <p:transition spd="slow" advClick="0" advTm="2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C5BCFC-D366-C142-89B3-0A5FA355CCA8}"/>
              </a:ext>
            </a:extLst>
          </p:cNvPr>
          <p:cNvSpPr>
            <a:spLocks noGrp="1"/>
          </p:cNvSpPr>
          <p:nvPr>
            <p:ph type="body" sz="quarter" idx="11"/>
          </p:nvPr>
        </p:nvSpPr>
        <p:spPr>
          <a:xfrm>
            <a:off x="736752" y="909569"/>
            <a:ext cx="7456487" cy="3098225"/>
          </a:xfrm>
        </p:spPr>
        <p:txBody>
          <a:bodyPr/>
          <a:lstStyle/>
          <a:p>
            <a:r>
              <a:rPr lang="en-GB" b="1" i="1" dirty="0"/>
              <a:t>RE helps you understand the world where you live in</a:t>
            </a:r>
            <a:r>
              <a:rPr lang="en-GB" i="1" dirty="0"/>
              <a:t>. In Britain and across the world, billions of people follow a religion and have different practices. RE helps us to understand these practices and identify differences in them. I think that teaching RE in schools helps to prevent racism and discrimination against different religions and ethnicities.</a:t>
            </a:r>
          </a:p>
          <a:p>
            <a:r>
              <a:rPr lang="en-GB" i="1" dirty="0"/>
              <a:t>RE encourages children to think about their own beliefs and religion helps us to </a:t>
            </a:r>
            <a:r>
              <a:rPr lang="en-GB" b="1" i="1" dirty="0"/>
              <a:t>think about the world we live in today</a:t>
            </a:r>
            <a:r>
              <a:rPr lang="en-GB" i="1" dirty="0"/>
              <a:t> and how we treat people in it.</a:t>
            </a:r>
            <a:endParaRPr lang="en-GB" b="1" i="1" dirty="0"/>
          </a:p>
          <a:p>
            <a:r>
              <a:rPr lang="en-GB" b="1" dirty="0"/>
              <a:t>Emily, Age 10, Blog Competition Winner 2021</a:t>
            </a:r>
            <a:endParaRPr lang="en-US" b="1" dirty="0"/>
          </a:p>
        </p:txBody>
      </p:sp>
    </p:spTree>
    <p:extLst>
      <p:ext uri="{BB962C8B-B14F-4D97-AF65-F5344CB8AC3E}">
        <p14:creationId xmlns:p14="http://schemas.microsoft.com/office/powerpoint/2010/main" val="3458504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Click="0" advTm="20000">
        <p159:morph option="byObject"/>
      </p:transition>
    </mc:Choice>
    <mc:Fallback xmlns="">
      <p:transition spd="slow" advClick="0" advTm="20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6ED96B45-ABF8-1841-8505-6302B20642F8}"/>
              </a:ext>
            </a:extLst>
          </p:cNvPr>
          <p:cNvPicPr>
            <a:picLocks noChangeAspect="1"/>
          </p:cNvPicPr>
          <p:nvPr/>
        </p:nvPicPr>
        <p:blipFill rotWithShape="1">
          <a:blip r:embed="rId2"/>
          <a:srcRect b="19244"/>
          <a:stretch/>
        </p:blipFill>
        <p:spPr>
          <a:xfrm>
            <a:off x="2000287" y="950511"/>
            <a:ext cx="4789620" cy="3242477"/>
          </a:xfrm>
          <a:prstGeom prst="rect">
            <a:avLst/>
          </a:prstGeom>
        </p:spPr>
      </p:pic>
    </p:spTree>
    <p:extLst>
      <p:ext uri="{BB962C8B-B14F-4D97-AF65-F5344CB8AC3E}">
        <p14:creationId xmlns:p14="http://schemas.microsoft.com/office/powerpoint/2010/main" val="2117063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Click="0" advTm="20000">
        <p159:morph option="byObject"/>
      </p:transition>
    </mc:Choice>
    <mc:Fallback xmlns="">
      <p:transition spd="slow" advClick="0" advTm="20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DD5B00-0DA6-B549-AC1F-29BA54C00B21}"/>
              </a:ext>
            </a:extLst>
          </p:cNvPr>
          <p:cNvSpPr>
            <a:spLocks noGrp="1"/>
          </p:cNvSpPr>
          <p:nvPr>
            <p:ph type="body" sz="quarter" idx="11"/>
          </p:nvPr>
        </p:nvSpPr>
        <p:spPr>
          <a:xfrm>
            <a:off x="973340" y="1143472"/>
            <a:ext cx="7456487" cy="1146175"/>
          </a:xfrm>
        </p:spPr>
        <p:txBody>
          <a:bodyPr/>
          <a:lstStyle/>
          <a:p>
            <a:r>
              <a:rPr lang="en-GB" i="1" dirty="0"/>
              <a:t>Learning about and understanding different religious and non-religious viewpoints </a:t>
            </a:r>
            <a:r>
              <a:rPr lang="en-GB" b="1" i="1" dirty="0"/>
              <a:t>encourages us to be more open minded and helps us to explore the impact that our ideas and behaviours have on others.</a:t>
            </a:r>
            <a:r>
              <a:rPr lang="en-GB" i="1" dirty="0"/>
              <a:t> It helps us have respect and empathy so that we grow into people who recognise and stop prejudice and discrimination so that we can instead celebrate diversity and build tolerant communities in the future that can work together for everyone’s’ benefit.</a:t>
            </a:r>
          </a:p>
          <a:p>
            <a:endParaRPr lang="en-GB" b="1" i="1" dirty="0"/>
          </a:p>
          <a:p>
            <a:r>
              <a:rPr lang="en-GB" b="1" dirty="0"/>
              <a:t>Matthew, Blog Competition Winner 2021</a:t>
            </a:r>
          </a:p>
          <a:p>
            <a:endParaRPr lang="en-US" dirty="0"/>
          </a:p>
        </p:txBody>
      </p:sp>
    </p:spTree>
    <p:extLst>
      <p:ext uri="{BB962C8B-B14F-4D97-AF65-F5344CB8AC3E}">
        <p14:creationId xmlns:p14="http://schemas.microsoft.com/office/powerpoint/2010/main" val="33765262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Click="0" advTm="20000">
        <p159:morph option="byObject"/>
      </p:transition>
    </mc:Choice>
    <mc:Fallback xmlns="">
      <p:transition spd="slow" advClick="0" advTm="20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text&#10;&#10;Description automatically generated">
            <a:extLst>
              <a:ext uri="{FF2B5EF4-FFF2-40B4-BE49-F238E27FC236}">
                <a16:creationId xmlns:a16="http://schemas.microsoft.com/office/drawing/2014/main" id="{923B2456-25B0-9549-AFD5-DA9A0A4390DA}"/>
              </a:ext>
            </a:extLst>
          </p:cNvPr>
          <p:cNvPicPr>
            <a:picLocks noChangeAspect="1"/>
          </p:cNvPicPr>
          <p:nvPr/>
        </p:nvPicPr>
        <p:blipFill rotWithShape="1">
          <a:blip r:embed="rId2"/>
          <a:srcRect r="-259" b="18865"/>
          <a:stretch/>
        </p:blipFill>
        <p:spPr>
          <a:xfrm>
            <a:off x="2167462" y="998736"/>
            <a:ext cx="4593261" cy="3116064"/>
          </a:xfrm>
          <a:prstGeom prst="rect">
            <a:avLst/>
          </a:prstGeom>
          <a:ln w="76200">
            <a:solidFill>
              <a:schemeClr val="accent1"/>
            </a:solidFill>
          </a:ln>
        </p:spPr>
      </p:pic>
    </p:spTree>
    <p:extLst>
      <p:ext uri="{BB962C8B-B14F-4D97-AF65-F5344CB8AC3E}">
        <p14:creationId xmlns:p14="http://schemas.microsoft.com/office/powerpoint/2010/main" val="2713616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Click="0" advTm="20000">
        <p159:morph option="byObject"/>
      </p:transition>
    </mc:Choice>
    <mc:Fallback xmlns="">
      <p:transition spd="slow" advClick="0" advTm="20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739600-9D68-CA42-BBC2-1890A5A33DC8}"/>
              </a:ext>
            </a:extLst>
          </p:cNvPr>
          <p:cNvSpPr>
            <a:spLocks noGrp="1"/>
          </p:cNvSpPr>
          <p:nvPr>
            <p:ph type="body" sz="quarter" idx="11"/>
          </p:nvPr>
        </p:nvSpPr>
        <p:spPr>
          <a:xfrm>
            <a:off x="843756" y="1541868"/>
            <a:ext cx="7456487" cy="2602115"/>
          </a:xfrm>
        </p:spPr>
        <p:txBody>
          <a:bodyPr/>
          <a:lstStyle/>
          <a:p>
            <a:r>
              <a:rPr lang="en-GB" i="1" dirty="0"/>
              <a:t>Learning RE helps us respect other people’s beliefs and accept that they’re different, it also helps promote peace. As well as that, it helps us learn that there are lots of diverse religious beliefs all around the world.</a:t>
            </a:r>
          </a:p>
          <a:p>
            <a:r>
              <a:rPr lang="en-GB" b="1" dirty="0"/>
              <a:t>Nancy, age 10, Blog Competition Winner 2021</a:t>
            </a:r>
            <a:endParaRPr lang="en-US" b="1" dirty="0"/>
          </a:p>
        </p:txBody>
      </p:sp>
    </p:spTree>
    <p:extLst>
      <p:ext uri="{BB962C8B-B14F-4D97-AF65-F5344CB8AC3E}">
        <p14:creationId xmlns:p14="http://schemas.microsoft.com/office/powerpoint/2010/main" val="17379368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Click="0" advTm="20000">
        <p159:morph option="byObject"/>
      </p:transition>
    </mc:Choice>
    <mc:Fallback xmlns="">
      <p:transition spd="slow" advClick="0" advTm="20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diagram, text, application, PowerPoint&#10;&#10;Description automatically generated">
            <a:extLst>
              <a:ext uri="{FF2B5EF4-FFF2-40B4-BE49-F238E27FC236}">
                <a16:creationId xmlns:a16="http://schemas.microsoft.com/office/drawing/2014/main" id="{B56CC275-F2CE-4C42-9329-673A31EE1D55}"/>
              </a:ext>
            </a:extLst>
          </p:cNvPr>
          <p:cNvPicPr>
            <a:picLocks noChangeAspect="1"/>
          </p:cNvPicPr>
          <p:nvPr/>
        </p:nvPicPr>
        <p:blipFill rotWithShape="1">
          <a:blip r:embed="rId2"/>
          <a:srcRect b="19498"/>
          <a:stretch/>
        </p:blipFill>
        <p:spPr>
          <a:xfrm>
            <a:off x="2010015" y="862482"/>
            <a:ext cx="4935535" cy="3418535"/>
          </a:xfrm>
          <a:prstGeom prst="rect">
            <a:avLst/>
          </a:prstGeom>
        </p:spPr>
      </p:pic>
    </p:spTree>
    <p:extLst>
      <p:ext uri="{BB962C8B-B14F-4D97-AF65-F5344CB8AC3E}">
        <p14:creationId xmlns:p14="http://schemas.microsoft.com/office/powerpoint/2010/main" val="971009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Click="0" advTm="20000">
        <p159:morph option="byObject"/>
      </p:transition>
    </mc:Choice>
    <mc:Fallback xmlns="">
      <p:transition spd="slow" advClick="0" advTm="20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FE47A0-236A-5744-BB8C-C4CF05BB839F}"/>
              </a:ext>
            </a:extLst>
          </p:cNvPr>
          <p:cNvSpPr>
            <a:spLocks noGrp="1"/>
          </p:cNvSpPr>
          <p:nvPr>
            <p:ph type="body" sz="quarter" idx="11"/>
          </p:nvPr>
        </p:nvSpPr>
        <p:spPr>
          <a:xfrm>
            <a:off x="843756" y="1561324"/>
            <a:ext cx="7456487" cy="1146175"/>
          </a:xfrm>
        </p:spPr>
        <p:txBody>
          <a:bodyPr/>
          <a:lstStyle/>
          <a:p>
            <a:r>
              <a:rPr lang="en-GB" i="1" dirty="0"/>
              <a:t>RE can teach us many things and help to improve the lives of others, not just the lives of ourselves. We can learn to have a social conscience by learning from and about religion and use our voices to better express ourselves.  </a:t>
            </a:r>
          </a:p>
          <a:p>
            <a:r>
              <a:rPr lang="en-GB" b="1" dirty="0"/>
              <a:t>Arwen, age 13, Blog Competition Winner 2021</a:t>
            </a:r>
          </a:p>
          <a:p>
            <a:endParaRPr lang="en-US" dirty="0"/>
          </a:p>
        </p:txBody>
      </p:sp>
    </p:spTree>
    <p:extLst>
      <p:ext uri="{BB962C8B-B14F-4D97-AF65-F5344CB8AC3E}">
        <p14:creationId xmlns:p14="http://schemas.microsoft.com/office/powerpoint/2010/main" val="3555536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Click="0" advTm="20000">
        <p159:morph option="byObject"/>
      </p:transition>
    </mc:Choice>
    <mc:Fallback xmlns="">
      <p:transition spd="slow" advClick="0" advTm="20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F0DFDF22-62F4-9547-AD9E-E3E348AB04BD}"/>
              </a:ext>
            </a:extLst>
          </p:cNvPr>
          <p:cNvPicPr>
            <a:picLocks noChangeAspect="1"/>
          </p:cNvPicPr>
          <p:nvPr/>
        </p:nvPicPr>
        <p:blipFill rotWithShape="1">
          <a:blip r:embed="rId2"/>
          <a:srcRect b="18676"/>
          <a:stretch/>
        </p:blipFill>
        <p:spPr>
          <a:xfrm>
            <a:off x="2117020" y="959016"/>
            <a:ext cx="4731254" cy="3225468"/>
          </a:xfrm>
          <a:prstGeom prst="rect">
            <a:avLst/>
          </a:prstGeom>
        </p:spPr>
      </p:pic>
    </p:spTree>
    <p:extLst>
      <p:ext uri="{BB962C8B-B14F-4D97-AF65-F5344CB8AC3E}">
        <p14:creationId xmlns:p14="http://schemas.microsoft.com/office/powerpoint/2010/main" val="17179959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Click="0" advTm="20000">
        <p159:morph option="byObject"/>
      </p:transition>
    </mc:Choice>
    <mc:Fallback xmlns="">
      <p:transition spd="slow" advClick="0" advTm="20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1DA79A-FD26-2644-9466-994EBE760DC4}"/>
              </a:ext>
            </a:extLst>
          </p:cNvPr>
          <p:cNvSpPr>
            <a:spLocks noGrp="1"/>
          </p:cNvSpPr>
          <p:nvPr>
            <p:ph type="body" sz="quarter" idx="11"/>
          </p:nvPr>
        </p:nvSpPr>
        <p:spPr>
          <a:xfrm>
            <a:off x="934430" y="1318132"/>
            <a:ext cx="7456487" cy="1146175"/>
          </a:xfrm>
        </p:spPr>
        <p:txBody>
          <a:bodyPr/>
          <a:lstStyle/>
          <a:p>
            <a:r>
              <a:rPr lang="en-GB" i="1" dirty="0"/>
              <a:t>I believe that </a:t>
            </a:r>
            <a:r>
              <a:rPr lang="en-GB" b="1" i="1" dirty="0"/>
              <a:t>it is RE which is one of the few subjects that can be applied to your life every single day.</a:t>
            </a:r>
            <a:r>
              <a:rPr lang="en-GB" i="1" dirty="0"/>
              <a:t> Whether it is learning someone else’s beliefs and traditions and / or reasons to believe in a God or higher power, </a:t>
            </a:r>
            <a:r>
              <a:rPr lang="en-GB" b="1" i="1" dirty="0"/>
              <a:t>RE empowers people</a:t>
            </a:r>
            <a:r>
              <a:rPr lang="en-GB" i="1" dirty="0"/>
              <a:t> to be more respectful to everyone creating a thriving warm environment that values everyone.</a:t>
            </a:r>
          </a:p>
          <a:p>
            <a:endParaRPr lang="en-GB" i="1" dirty="0"/>
          </a:p>
          <a:p>
            <a:r>
              <a:rPr lang="en-GB" b="1" dirty="0"/>
              <a:t>Maxwell, Age 14, Blog Competition Winner</a:t>
            </a:r>
            <a:endParaRPr lang="en-US" b="1" dirty="0"/>
          </a:p>
        </p:txBody>
      </p:sp>
    </p:spTree>
    <p:extLst>
      <p:ext uri="{BB962C8B-B14F-4D97-AF65-F5344CB8AC3E}">
        <p14:creationId xmlns:p14="http://schemas.microsoft.com/office/powerpoint/2010/main" val="38745195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Click="0" advTm="20000">
        <p159:morph option="byObject"/>
      </p:transition>
    </mc:Choice>
    <mc:Fallback xmlns="">
      <p:transition spd="slow" advClick="0" advTm="20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person&#10;&#10;Description automatically generated">
            <a:extLst>
              <a:ext uri="{FF2B5EF4-FFF2-40B4-BE49-F238E27FC236}">
                <a16:creationId xmlns:a16="http://schemas.microsoft.com/office/drawing/2014/main" id="{B244E78A-8A1E-4B43-82B6-38D868819EB3}"/>
              </a:ext>
            </a:extLst>
          </p:cNvPr>
          <p:cNvPicPr>
            <a:picLocks noChangeAspect="1"/>
          </p:cNvPicPr>
          <p:nvPr/>
        </p:nvPicPr>
        <p:blipFill>
          <a:blip r:embed="rId2"/>
          <a:stretch>
            <a:fillRect/>
          </a:stretch>
        </p:blipFill>
        <p:spPr>
          <a:xfrm>
            <a:off x="783076" y="880549"/>
            <a:ext cx="7577847" cy="3032205"/>
          </a:xfrm>
          <a:prstGeom prst="rect">
            <a:avLst/>
          </a:prstGeom>
        </p:spPr>
      </p:pic>
      <p:sp>
        <p:nvSpPr>
          <p:cNvPr id="5" name="TextBox 4">
            <a:extLst>
              <a:ext uri="{FF2B5EF4-FFF2-40B4-BE49-F238E27FC236}">
                <a16:creationId xmlns:a16="http://schemas.microsoft.com/office/drawing/2014/main" id="{8CC762B6-F2FA-B84F-84ED-93FCE4BC441B}"/>
              </a:ext>
            </a:extLst>
          </p:cNvPr>
          <p:cNvSpPr txBox="1"/>
          <p:nvPr/>
        </p:nvSpPr>
        <p:spPr>
          <a:xfrm>
            <a:off x="700392" y="3912754"/>
            <a:ext cx="7660532" cy="669414"/>
          </a:xfrm>
          <a:prstGeom prst="rect">
            <a:avLst/>
          </a:prstGeom>
          <a:noFill/>
        </p:spPr>
        <p:txBody>
          <a:bodyPr wrap="square" rtlCol="0">
            <a:spAutoFit/>
          </a:bodyPr>
          <a:lstStyle/>
          <a:p>
            <a:pPr algn="ctr"/>
            <a:r>
              <a:rPr lang="en-US" sz="2400" dirty="0">
                <a:hlinkClick r:id="rId3"/>
              </a:rPr>
              <a:t>www.reonline.org.uk</a:t>
            </a:r>
            <a:r>
              <a:rPr lang="en-US" sz="2400" dirty="0"/>
              <a:t>                            </a:t>
            </a:r>
            <a:r>
              <a:rPr lang="en-US" sz="2400" dirty="0">
                <a:hlinkClick r:id="rId4"/>
              </a:rPr>
              <a:t>www.cstg.org.uk</a:t>
            </a:r>
            <a:endParaRPr lang="en-US" sz="2400" dirty="0"/>
          </a:p>
          <a:p>
            <a:pPr algn="ctr"/>
            <a:endParaRPr lang="en-US" dirty="0"/>
          </a:p>
        </p:txBody>
      </p:sp>
    </p:spTree>
    <p:extLst>
      <p:ext uri="{BB962C8B-B14F-4D97-AF65-F5344CB8AC3E}">
        <p14:creationId xmlns:p14="http://schemas.microsoft.com/office/powerpoint/2010/main" val="38326599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Click="0" advTm="20000">
        <p159:morph option="byObject"/>
      </p:transition>
    </mc:Choice>
    <mc:Fallback xmlns="">
      <p:transition spd="slow" advClick="0" advTm="2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A44A16-C79B-7046-846B-A7A1B93A2BC3}"/>
              </a:ext>
            </a:extLst>
          </p:cNvPr>
          <p:cNvSpPr>
            <a:spLocks noGrp="1"/>
          </p:cNvSpPr>
          <p:nvPr>
            <p:ph type="body" sz="quarter" idx="11"/>
          </p:nvPr>
        </p:nvSpPr>
        <p:spPr>
          <a:xfrm>
            <a:off x="973340" y="1074941"/>
            <a:ext cx="7456487" cy="1146175"/>
          </a:xfrm>
        </p:spPr>
        <p:txBody>
          <a:bodyPr/>
          <a:lstStyle/>
          <a:p>
            <a:pPr fontAlgn="base"/>
            <a:r>
              <a:rPr lang="en-GB" b="1" dirty="0"/>
              <a:t>Kathryn Wright, CEO of </a:t>
            </a:r>
            <a:r>
              <a:rPr lang="en-GB" b="1" dirty="0" err="1"/>
              <a:t>Culham</a:t>
            </a:r>
            <a:r>
              <a:rPr lang="en-GB" b="1" dirty="0"/>
              <a:t> St Gabriel’s Trust, an education charity, </a:t>
            </a:r>
            <a:r>
              <a:rPr lang="en-GB" dirty="0"/>
              <a:t>said: </a:t>
            </a:r>
          </a:p>
          <a:p>
            <a:pPr fontAlgn="base"/>
            <a:r>
              <a:rPr lang="en-GB" dirty="0"/>
              <a:t>“Over the past fifty years, Britain’s religious and cultural landscape has changed dramatically, with a decline in affiliation to some of the major religious traditions, an increase in others, and a rise in non-religious spiritual traditions”.</a:t>
            </a:r>
          </a:p>
          <a:p>
            <a:pPr fontAlgn="base"/>
            <a:r>
              <a:rPr lang="en-GB" dirty="0"/>
              <a:t>“More than ever, everyone has a unique, personal view of the world, some religious, some non-religious, and often a complex combination of both. This research shows that people value an understanding of those complex worldviews in all aspects of their daily lives”.</a:t>
            </a:r>
          </a:p>
          <a:p>
            <a:endParaRPr lang="en-US" dirty="0"/>
          </a:p>
        </p:txBody>
      </p:sp>
    </p:spTree>
    <p:extLst>
      <p:ext uri="{BB962C8B-B14F-4D97-AF65-F5344CB8AC3E}">
        <p14:creationId xmlns:p14="http://schemas.microsoft.com/office/powerpoint/2010/main" val="312177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Click="0" advTm="20000">
        <p159:morph option="byObject"/>
      </p:transition>
    </mc:Choice>
    <mc:Fallback xmlns="">
      <p:transition spd="slow" advClick="0" advTm="2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application&#10;&#10;Description automatically generated">
            <a:extLst>
              <a:ext uri="{FF2B5EF4-FFF2-40B4-BE49-F238E27FC236}">
                <a16:creationId xmlns:a16="http://schemas.microsoft.com/office/drawing/2014/main" id="{226624B4-7B84-C54B-96FA-2CC6B94B50E8}"/>
              </a:ext>
            </a:extLst>
          </p:cNvPr>
          <p:cNvPicPr>
            <a:picLocks noChangeAspect="1"/>
          </p:cNvPicPr>
          <p:nvPr/>
        </p:nvPicPr>
        <p:blipFill rotWithShape="1">
          <a:blip r:embed="rId2"/>
          <a:srcRect b="17967"/>
          <a:stretch/>
        </p:blipFill>
        <p:spPr>
          <a:xfrm>
            <a:off x="2262933" y="1031914"/>
            <a:ext cx="4478335" cy="3079672"/>
          </a:xfrm>
          <a:prstGeom prst="rect">
            <a:avLst/>
          </a:prstGeom>
        </p:spPr>
      </p:pic>
    </p:spTree>
    <p:extLst>
      <p:ext uri="{BB962C8B-B14F-4D97-AF65-F5344CB8AC3E}">
        <p14:creationId xmlns:p14="http://schemas.microsoft.com/office/powerpoint/2010/main" val="32463299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Click="0" advTm="20000">
        <p159:morph option="byObject"/>
      </p:transition>
    </mc:Choice>
    <mc:Fallback xmlns="">
      <p:transition spd="slow" advClick="0" advTm="2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A9249C8-14E6-EA4E-8E4B-B69CFC5B0B66}"/>
              </a:ext>
            </a:extLst>
          </p:cNvPr>
          <p:cNvSpPr>
            <a:spLocks noGrp="1"/>
          </p:cNvSpPr>
          <p:nvPr>
            <p:ph type="body" sz="quarter" idx="11"/>
          </p:nvPr>
        </p:nvSpPr>
        <p:spPr>
          <a:xfrm>
            <a:off x="843756" y="1998662"/>
            <a:ext cx="7456487" cy="1146175"/>
          </a:xfrm>
        </p:spPr>
        <p:txBody>
          <a:bodyPr/>
          <a:lstStyle/>
          <a:p>
            <a:r>
              <a:rPr lang="en-GB" b="1" i="1" dirty="0"/>
              <a:t>RE helps with later life. Everyone gets to know and learn about others. RE helps with other subjects like history.</a:t>
            </a:r>
            <a:endParaRPr lang="en-GB" i="1" dirty="0"/>
          </a:p>
          <a:p>
            <a:r>
              <a:rPr lang="en-GB" b="1" dirty="0" err="1"/>
              <a:t>Abhijot</a:t>
            </a:r>
            <a:r>
              <a:rPr lang="en-GB" b="1" dirty="0"/>
              <a:t>, aged 6, Blog Competition Winner 2021</a:t>
            </a:r>
          </a:p>
          <a:p>
            <a:endParaRPr lang="en-US" dirty="0"/>
          </a:p>
        </p:txBody>
      </p:sp>
    </p:spTree>
    <p:extLst>
      <p:ext uri="{BB962C8B-B14F-4D97-AF65-F5344CB8AC3E}">
        <p14:creationId xmlns:p14="http://schemas.microsoft.com/office/powerpoint/2010/main" val="1175893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Click="0" advTm="20000">
        <p159:morph option="byObject"/>
      </p:transition>
    </mc:Choice>
    <mc:Fallback xmlns="">
      <p:transition spd="slow" advClick="0" advTm="2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DD82A04C-30BD-1941-965A-91F092A00259}"/>
              </a:ext>
            </a:extLst>
          </p:cNvPr>
          <p:cNvPicPr>
            <a:picLocks noChangeAspect="1"/>
          </p:cNvPicPr>
          <p:nvPr/>
        </p:nvPicPr>
        <p:blipFill rotWithShape="1">
          <a:blip r:embed="rId2"/>
          <a:srcRect b="19244"/>
          <a:stretch/>
        </p:blipFill>
        <p:spPr>
          <a:xfrm>
            <a:off x="2196645" y="879209"/>
            <a:ext cx="4750709" cy="3216136"/>
          </a:xfrm>
          <a:prstGeom prst="rect">
            <a:avLst/>
          </a:prstGeom>
        </p:spPr>
      </p:pic>
    </p:spTree>
    <p:extLst>
      <p:ext uri="{BB962C8B-B14F-4D97-AF65-F5344CB8AC3E}">
        <p14:creationId xmlns:p14="http://schemas.microsoft.com/office/powerpoint/2010/main" val="109371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Click="0" advTm="20000">
        <p159:morph option="byObject"/>
      </p:transition>
    </mc:Choice>
    <mc:Fallback xmlns="">
      <p:transition spd="slow" advClick="0" advTm="2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9EC7D29-9B37-624E-AE46-3489DE23B83B}"/>
              </a:ext>
            </a:extLst>
          </p:cNvPr>
          <p:cNvSpPr>
            <a:spLocks noGrp="1"/>
          </p:cNvSpPr>
          <p:nvPr>
            <p:ph type="body" sz="quarter" idx="11"/>
          </p:nvPr>
        </p:nvSpPr>
        <p:spPr>
          <a:xfrm>
            <a:off x="843756" y="1454319"/>
            <a:ext cx="7456487" cy="2417289"/>
          </a:xfrm>
        </p:spPr>
        <p:txBody>
          <a:bodyPr/>
          <a:lstStyle/>
          <a:p>
            <a:pPr fontAlgn="base"/>
            <a:r>
              <a:rPr lang="en-GB" i="1" dirty="0"/>
              <a:t>RE is important so we can understand each other.</a:t>
            </a:r>
          </a:p>
          <a:p>
            <a:pPr fontAlgn="base"/>
            <a:r>
              <a:rPr lang="en-GB" b="1" i="1" dirty="0"/>
              <a:t>RE is important to me. I can learn about different religions.</a:t>
            </a:r>
          </a:p>
          <a:p>
            <a:pPr fontAlgn="base"/>
            <a:r>
              <a:rPr lang="en-GB" b="1" i="1" dirty="0"/>
              <a:t>RE is my school brings us together.</a:t>
            </a:r>
          </a:p>
          <a:p>
            <a:pPr fontAlgn="base"/>
            <a:endParaRPr lang="en-GB" b="1" i="1" dirty="0"/>
          </a:p>
          <a:p>
            <a:pPr fontAlgn="base"/>
            <a:r>
              <a:rPr lang="en-GB" b="1" dirty="0"/>
              <a:t>Ariella, aged 7, Blog Competition Winner 2021</a:t>
            </a:r>
            <a:endParaRPr lang="en-US" dirty="0"/>
          </a:p>
        </p:txBody>
      </p:sp>
    </p:spTree>
    <p:extLst>
      <p:ext uri="{BB962C8B-B14F-4D97-AF65-F5344CB8AC3E}">
        <p14:creationId xmlns:p14="http://schemas.microsoft.com/office/powerpoint/2010/main" val="1584407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Click="0" advTm="20000">
        <p159:morph option="byObject"/>
      </p:transition>
    </mc:Choice>
    <mc:Fallback xmlns="">
      <p:transition spd="slow" advClick="0" advTm="2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text&#10;&#10;Description automatically generated with medium confidence">
            <a:extLst>
              <a:ext uri="{FF2B5EF4-FFF2-40B4-BE49-F238E27FC236}">
                <a16:creationId xmlns:a16="http://schemas.microsoft.com/office/drawing/2014/main" id="{D55D8023-B5F9-3C4B-A43C-EE10407443D1}"/>
              </a:ext>
            </a:extLst>
          </p:cNvPr>
          <p:cNvPicPr>
            <a:picLocks noChangeAspect="1"/>
          </p:cNvPicPr>
          <p:nvPr/>
        </p:nvPicPr>
        <p:blipFill rotWithShape="1">
          <a:blip r:embed="rId2"/>
          <a:srcRect b="20378"/>
          <a:stretch/>
        </p:blipFill>
        <p:spPr>
          <a:xfrm>
            <a:off x="2019742" y="901711"/>
            <a:ext cx="4740981" cy="3164451"/>
          </a:xfrm>
          <a:prstGeom prst="rect">
            <a:avLst/>
          </a:prstGeom>
        </p:spPr>
      </p:pic>
    </p:spTree>
    <p:extLst>
      <p:ext uri="{BB962C8B-B14F-4D97-AF65-F5344CB8AC3E}">
        <p14:creationId xmlns:p14="http://schemas.microsoft.com/office/powerpoint/2010/main" val="1042741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Click="0" advTm="20000">
        <p159:morph option="byObject"/>
      </p:transition>
    </mc:Choice>
    <mc:Fallback xmlns="">
      <p:transition spd="slow" advClick="0" advTm="2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13110F-95F2-5E4D-B029-89CE3830C31C}"/>
              </a:ext>
            </a:extLst>
          </p:cNvPr>
          <p:cNvSpPr>
            <a:spLocks noGrp="1"/>
          </p:cNvSpPr>
          <p:nvPr>
            <p:ph type="body" sz="quarter" idx="11"/>
          </p:nvPr>
        </p:nvSpPr>
        <p:spPr>
          <a:xfrm>
            <a:off x="1031707" y="1279660"/>
            <a:ext cx="7456487" cy="2562766"/>
          </a:xfrm>
        </p:spPr>
        <p:txBody>
          <a:bodyPr/>
          <a:lstStyle/>
          <a:p>
            <a:r>
              <a:rPr lang="en-GB" i="1" dirty="0"/>
              <a:t>RE teaches you more than you could imagine.</a:t>
            </a:r>
          </a:p>
          <a:p>
            <a:r>
              <a:rPr lang="en-GB" i="1" dirty="0"/>
              <a:t>People need to understand faith issues and the different religious traditions.</a:t>
            </a:r>
          </a:p>
          <a:p>
            <a:r>
              <a:rPr lang="en-GB" b="1" i="1" dirty="0"/>
              <a:t>RE is meaningful in any society where beliefs and values are important</a:t>
            </a:r>
            <a:r>
              <a:rPr lang="en-GB" i="1" dirty="0"/>
              <a:t>, and it is about getting everyone to engage with the big questions of life.</a:t>
            </a:r>
          </a:p>
          <a:p>
            <a:r>
              <a:rPr lang="en-GB" b="1" dirty="0" err="1"/>
              <a:t>Soha</a:t>
            </a:r>
            <a:r>
              <a:rPr lang="en-GB" b="1" dirty="0"/>
              <a:t>, aged 10, Blog Competition Winner 2021</a:t>
            </a:r>
          </a:p>
        </p:txBody>
      </p:sp>
    </p:spTree>
    <p:extLst>
      <p:ext uri="{BB962C8B-B14F-4D97-AF65-F5344CB8AC3E}">
        <p14:creationId xmlns:p14="http://schemas.microsoft.com/office/powerpoint/2010/main" val="2473963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Click="0" advTm="20000">
        <p159:morph option="byObject"/>
      </p:transition>
    </mc:Choice>
    <mc:Fallback xmlns="">
      <p:transition spd="slow" advClick="0" advTm="2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1A879BDD-21A2-2049-99C9-9E4F51E4886F}"/>
              </a:ext>
            </a:extLst>
          </p:cNvPr>
          <p:cNvPicPr>
            <a:picLocks noChangeAspect="1"/>
          </p:cNvPicPr>
          <p:nvPr/>
        </p:nvPicPr>
        <p:blipFill rotWithShape="1">
          <a:blip r:embed="rId2"/>
          <a:srcRect b="19244"/>
          <a:stretch/>
        </p:blipFill>
        <p:spPr>
          <a:xfrm>
            <a:off x="2079913" y="884657"/>
            <a:ext cx="4984173" cy="3374186"/>
          </a:xfrm>
          <a:prstGeom prst="rect">
            <a:avLst/>
          </a:prstGeom>
        </p:spPr>
      </p:pic>
    </p:spTree>
    <p:extLst>
      <p:ext uri="{BB962C8B-B14F-4D97-AF65-F5344CB8AC3E}">
        <p14:creationId xmlns:p14="http://schemas.microsoft.com/office/powerpoint/2010/main" val="34814533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advClick="0" advTm="20000">
        <p159:morph option="byObject"/>
      </p:transition>
    </mc:Choice>
    <mc:Fallback xmlns="">
      <p:transition spd="slow" advClick="0" advTm="20000">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ONLINE template new" id="{F8A212B7-1A4E-984B-BA89-79113E8116AC}" vid="{862E9BA1-2072-2944-A278-7FACFF2D36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26428C49615143BE8230498DF89BBE" ma:contentTypeVersion="11" ma:contentTypeDescription="Create a new document." ma:contentTypeScope="" ma:versionID="94c986bfc1d7d34f92e0d6630aff3893">
  <xsd:schema xmlns:xsd="http://www.w3.org/2001/XMLSchema" xmlns:xs="http://www.w3.org/2001/XMLSchema" xmlns:p="http://schemas.microsoft.com/office/2006/metadata/properties" xmlns:ns2="3daa3796-40a0-4fe0-acc9-e99f93d22791" targetNamespace="http://schemas.microsoft.com/office/2006/metadata/properties" ma:root="true" ma:fieldsID="ea165b2a420ee2645da8a60f7043d6f1" ns2:_="">
    <xsd:import namespace="3daa3796-40a0-4fe0-acc9-e99f93d227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aa3796-40a0-4fe0-acc9-e99f93d227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E47654-233A-4D7B-9F18-A556C26253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aa3796-40a0-4fe0-acc9-e99f93d227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C606CC-7B9C-48FE-A4AD-D56958D3AA68}">
  <ds:schemaRefs>
    <ds:schemaRef ds:uri="3daa3796-40a0-4fe0-acc9-e99f93d22791"/>
    <ds:schemaRef ds:uri="http://schemas.microsoft.com/office/2006/metadata/properties"/>
    <ds:schemaRef ds:uri="http://schemas.microsoft.com/office/2006/documentManagement/types"/>
    <ds:schemaRef ds:uri="http://purl.org/dc/elements/1.1/"/>
    <ds:schemaRef ds:uri="http://purl.org/dc/dcmitype/"/>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A61DE0F2-A6B8-49D2-9670-B36EDE73F0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1_Office Theme</Template>
  <TotalTime>365</TotalTime>
  <Words>646</Words>
  <Application>Microsoft Macintosh PowerPoint</Application>
  <PresentationFormat>On-screen Show (16:9)</PresentationFormat>
  <Paragraphs>31</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CEO</dc:creator>
  <cp:lastModifiedBy>CEO</cp:lastModifiedBy>
  <cp:revision>2</cp:revision>
  <dcterms:created xsi:type="dcterms:W3CDTF">2021-09-17T11:32:45Z</dcterms:created>
  <dcterms:modified xsi:type="dcterms:W3CDTF">2021-09-20T11:49:10Z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0x010100BD26428C49615143BE8230498DF89BBE</vt:lpwstr>
  </property>
</Properties>
</file>