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/>
    <p:restoredTop sz="84270"/>
  </p:normalViewPr>
  <p:slideViewPr>
    <p:cSldViewPr snapToGrid="0" snapToObjects="1">
      <p:cViewPr varScale="1">
        <p:scale>
          <a:sx n="127" d="100"/>
          <a:sy n="127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1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2D27-9771-1244-9835-BF4014B2EA01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852D-A496-3449-8464-80A41806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9EA8-9608-DE45-AB66-0C341747FB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102" y="1907656"/>
            <a:ext cx="7456487" cy="79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CF27DE-0339-634D-9BE2-A54C44755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613" y="2894013"/>
            <a:ext cx="7456487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57211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B2E4-08CC-704E-9D66-36D15089A9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566" y="914400"/>
            <a:ext cx="7869238" cy="482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9878E-3DA4-8C4A-9521-15BC5994A5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566" y="1506817"/>
            <a:ext cx="7869238" cy="3426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12A265-A876-A74F-B91A-78B13DCA265F}"/>
              </a:ext>
            </a:extLst>
          </p:cNvPr>
          <p:cNvSpPr/>
          <p:nvPr userDrawn="1"/>
        </p:nvSpPr>
        <p:spPr>
          <a:xfrm>
            <a:off x="0" y="-19050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F805A-EDFD-034D-B13B-5517FD56E7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3" y="100461"/>
            <a:ext cx="2651009" cy="6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re.co.uk/teach-re-course/teachre-primary/" TargetMode="External"/><Relationship Id="rId2" Type="http://schemas.openxmlformats.org/officeDocument/2006/relationships/hyperlink" Target="https://www.teachre.co.uk/itt-providers/primary-itt-tutor-toolk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04B30-785A-3042-94FB-EE655FF05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6210" y="1386795"/>
            <a:ext cx="7456487" cy="793872"/>
          </a:xfrm>
        </p:spPr>
        <p:txBody>
          <a:bodyPr/>
          <a:lstStyle/>
          <a:p>
            <a:r>
              <a:rPr lang="en-US" dirty="0"/>
              <a:t>A response from Teacher Education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31EFE-0135-1046-B805-B3D39FA27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79" y="2571750"/>
            <a:ext cx="6805748" cy="1944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0363DB-C866-5842-BAA0-D4E4F3FACDBC}"/>
              </a:ext>
            </a:extLst>
          </p:cNvPr>
          <p:cNvSpPr txBox="1"/>
          <p:nvPr/>
        </p:nvSpPr>
        <p:spPr>
          <a:xfrm>
            <a:off x="1754287" y="4516446"/>
            <a:ext cx="6060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grant was awarded by </a:t>
            </a:r>
            <a:r>
              <a:rPr lang="en-US" dirty="0" err="1"/>
              <a:t>Culham</a:t>
            </a:r>
            <a:r>
              <a:rPr lang="en-US" dirty="0"/>
              <a:t> St Gabriel’s Trust to the University of Middlesex</a:t>
            </a:r>
          </a:p>
        </p:txBody>
      </p:sp>
    </p:spTree>
    <p:extLst>
      <p:ext uri="{BB962C8B-B14F-4D97-AF65-F5344CB8AC3E}">
        <p14:creationId xmlns:p14="http://schemas.microsoft.com/office/powerpoint/2010/main" val="324632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1272C59-EED3-554D-AC10-C6DE6C116D44}"/>
              </a:ext>
            </a:extLst>
          </p:cNvPr>
          <p:cNvSpPr txBox="1">
            <a:spLocks/>
          </p:cNvSpPr>
          <p:nvPr/>
        </p:nvSpPr>
        <p:spPr>
          <a:xfrm>
            <a:off x="243375" y="1023492"/>
            <a:ext cx="8796453" cy="57109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GB" sz="3600" b="1" spc="-13" dirty="0">
                <a:latin typeface="+mn-lt"/>
              </a:rPr>
              <a:t>Recommendation</a:t>
            </a:r>
            <a:r>
              <a:rPr lang="en-GB" sz="3600" b="1" spc="-60" dirty="0">
                <a:latin typeface="+mn-lt"/>
              </a:rPr>
              <a:t> </a:t>
            </a:r>
            <a:r>
              <a:rPr lang="en-GB" sz="3600" b="1" dirty="0">
                <a:latin typeface="+mn-lt"/>
              </a:rPr>
              <a:t>6: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BF13882-2FE7-6447-AEEE-2DF206616E8A}"/>
              </a:ext>
            </a:extLst>
          </p:cNvPr>
          <p:cNvSpPr txBox="1"/>
          <p:nvPr/>
        </p:nvSpPr>
        <p:spPr>
          <a:xfrm>
            <a:off x="243374" y="1775267"/>
            <a:ext cx="8796453" cy="315223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2" marR="622284">
              <a:lnSpc>
                <a:spcPct val="107300"/>
              </a:lnSpc>
              <a:spcBef>
                <a:spcPts val="127"/>
              </a:spcBef>
              <a:tabLst>
                <a:tab pos="473275" algn="l"/>
                <a:tab pos="474121" algn="l"/>
              </a:tabLst>
            </a:pPr>
            <a:r>
              <a:rPr sz="2400" b="1" spc="-13" dirty="0">
                <a:latin typeface="Calibri"/>
                <a:cs typeface="Calibri"/>
              </a:rPr>
              <a:t>There </a:t>
            </a:r>
            <a:r>
              <a:rPr sz="2400" b="1" spc="-7" dirty="0">
                <a:latin typeface="Calibri"/>
                <a:cs typeface="Calibri"/>
              </a:rPr>
              <a:t>should </a:t>
            </a:r>
            <a:r>
              <a:rPr sz="2400" b="1" dirty="0">
                <a:latin typeface="Calibri"/>
                <a:cs typeface="Calibri"/>
              </a:rPr>
              <a:t>be a </a:t>
            </a:r>
            <a:r>
              <a:rPr sz="2400" b="1" spc="-7" dirty="0">
                <a:latin typeface="Calibri"/>
                <a:cs typeface="Calibri"/>
              </a:rPr>
              <a:t>minimum </a:t>
            </a:r>
            <a:r>
              <a:rPr sz="2400" b="1" dirty="0">
                <a:latin typeface="Calibri"/>
                <a:cs typeface="Calibri"/>
              </a:rPr>
              <a:t>of 12 </a:t>
            </a:r>
            <a:r>
              <a:rPr sz="2400" b="1" spc="-7" dirty="0">
                <a:latin typeface="Calibri"/>
                <a:cs typeface="Calibri"/>
              </a:rPr>
              <a:t>hours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7" dirty="0">
                <a:latin typeface="Calibri"/>
                <a:cs typeface="Calibri"/>
              </a:rPr>
              <a:t>contact </a:t>
            </a:r>
            <a:r>
              <a:rPr sz="2400" b="1" dirty="0">
                <a:latin typeface="Calibri"/>
                <a:cs typeface="Calibri"/>
              </a:rPr>
              <a:t>time </a:t>
            </a:r>
            <a:r>
              <a:rPr sz="2400" b="1" spc="-13" dirty="0">
                <a:latin typeface="Calibri"/>
                <a:cs typeface="Calibri"/>
              </a:rPr>
              <a:t>for </a:t>
            </a:r>
            <a:r>
              <a:rPr sz="2400" b="1" spc="-7" dirty="0">
                <a:latin typeface="Calibri"/>
                <a:cs typeface="Calibri"/>
              </a:rPr>
              <a:t>Religion</a:t>
            </a:r>
            <a:r>
              <a:rPr lang="en-GB" sz="2400" b="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  </a:t>
            </a:r>
            <a:r>
              <a:rPr sz="2400" b="1" spc="-13" dirty="0">
                <a:latin typeface="Calibri"/>
                <a:cs typeface="Calibri"/>
              </a:rPr>
              <a:t>Worldviews for </a:t>
            </a:r>
            <a:r>
              <a:rPr sz="2400" b="1" dirty="0">
                <a:latin typeface="Calibri"/>
                <a:cs typeface="Calibri"/>
              </a:rPr>
              <a:t>all </a:t>
            </a:r>
            <a:r>
              <a:rPr sz="2400" b="1" spc="-13" dirty="0">
                <a:latin typeface="Calibri"/>
                <a:cs typeface="Calibri"/>
              </a:rPr>
              <a:t>forms </a:t>
            </a:r>
            <a:r>
              <a:rPr sz="2400" b="1" dirty="0">
                <a:latin typeface="Calibri"/>
                <a:cs typeface="Calibri"/>
              </a:rPr>
              <a:t>of primary ITE  </a:t>
            </a:r>
            <a:r>
              <a:rPr sz="2400" b="1" spc="-7" dirty="0">
                <a:latin typeface="Calibri"/>
                <a:cs typeface="Calibri"/>
              </a:rPr>
              <a:t>including </a:t>
            </a:r>
            <a:r>
              <a:rPr sz="2400" b="1" dirty="0">
                <a:latin typeface="Calibri"/>
                <a:cs typeface="Calibri"/>
              </a:rPr>
              <a:t>School </a:t>
            </a:r>
            <a:r>
              <a:rPr sz="2400" b="1" spc="-7" dirty="0">
                <a:latin typeface="Calibri"/>
                <a:cs typeface="Calibri"/>
              </a:rPr>
              <a:t>Direct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13" dirty="0">
                <a:latin typeface="Calibri"/>
                <a:cs typeface="Calibri"/>
              </a:rPr>
              <a:t> </a:t>
            </a:r>
            <a:r>
              <a:rPr lang="en-GB" sz="2400" b="1" spc="-21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  </a:t>
            </a:r>
            <a:r>
              <a:rPr sz="2400" b="1" spc="-7" dirty="0">
                <a:latin typeface="Calibri"/>
                <a:cs typeface="Calibri"/>
              </a:rPr>
              <a:t>school-based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spc="-13" dirty="0">
                <a:latin typeface="Calibri"/>
                <a:cs typeface="Calibri"/>
              </a:rPr>
              <a:t>routes.</a:t>
            </a:r>
            <a:endParaRPr lang="en-GB" sz="2400" b="1" spc="-13" dirty="0">
              <a:latin typeface="Calibri"/>
              <a:cs typeface="Calibri"/>
            </a:endParaRPr>
          </a:p>
          <a:p>
            <a:pPr marL="16932" marR="622284">
              <a:lnSpc>
                <a:spcPct val="107300"/>
              </a:lnSpc>
              <a:spcBef>
                <a:spcPts val="127"/>
              </a:spcBef>
              <a:tabLst>
                <a:tab pos="473275" algn="l"/>
                <a:tab pos="474121" algn="l"/>
              </a:tabLst>
            </a:pPr>
            <a:endParaRPr sz="2667" dirty="0">
              <a:latin typeface="Times New Roman"/>
              <a:cs typeface="Times New Roman"/>
            </a:endParaRPr>
          </a:p>
          <a:p>
            <a:pPr marL="16932" marR="6773">
              <a:lnSpc>
                <a:spcPct val="106900"/>
              </a:lnSpc>
              <a:tabLst>
                <a:tab pos="473275" algn="l"/>
                <a:tab pos="474121" algn="l"/>
              </a:tabLst>
            </a:pPr>
            <a:r>
              <a:rPr sz="2400" spc="-40" dirty="0">
                <a:latin typeface="Calibri"/>
                <a:cs typeface="Calibri"/>
              </a:rPr>
              <a:t>Two </a:t>
            </a:r>
            <a:r>
              <a:rPr sz="2400" spc="-7" dirty="0">
                <a:latin typeface="Calibri"/>
                <a:cs typeface="Calibri"/>
              </a:rPr>
              <a:t>new </a:t>
            </a:r>
            <a:r>
              <a:rPr sz="2400" dirty="0">
                <a:latin typeface="Calibri"/>
                <a:cs typeface="Calibri"/>
              </a:rPr>
              <a:t>modules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3" dirty="0">
                <a:latin typeface="Calibri"/>
                <a:cs typeface="Calibri"/>
              </a:rPr>
              <a:t>Religion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Worldviews </a:t>
            </a:r>
            <a:r>
              <a:rPr sz="2400" spc="-7" dirty="0">
                <a:latin typeface="Calibri"/>
                <a:cs typeface="Calibri"/>
              </a:rPr>
              <a:t>should be developed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7" dirty="0">
                <a:latin typeface="Calibri"/>
                <a:cs typeface="Calibri"/>
              </a:rPr>
              <a:t>primary </a:t>
            </a:r>
            <a:r>
              <a:rPr sz="2400" dirty="0">
                <a:latin typeface="Calibri"/>
                <a:cs typeface="Calibri"/>
              </a:rPr>
              <a:t>ITE  and </a:t>
            </a:r>
            <a:r>
              <a:rPr sz="2400" spc="-7" dirty="0">
                <a:latin typeface="Calibri"/>
                <a:cs typeface="Calibri"/>
              </a:rPr>
              <a:t>CPD: one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those </a:t>
            </a:r>
            <a:r>
              <a:rPr sz="2400" spc="-7" dirty="0">
                <a:latin typeface="Calibri"/>
                <a:cs typeface="Calibri"/>
              </a:rPr>
              <a:t>with </a:t>
            </a:r>
            <a:r>
              <a:rPr sz="2400" spc="-13" dirty="0">
                <a:latin typeface="Calibri"/>
                <a:cs typeface="Calibri"/>
              </a:rPr>
              <a:t>limited </a:t>
            </a:r>
            <a:r>
              <a:rPr sz="2400" spc="-7" dirty="0">
                <a:latin typeface="Calibri"/>
                <a:cs typeface="Calibri"/>
              </a:rPr>
              <a:t>experience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7" dirty="0">
                <a:latin typeface="Calibri"/>
                <a:cs typeface="Calibri"/>
              </a:rPr>
              <a:t>one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7" dirty="0">
                <a:latin typeface="Calibri"/>
                <a:cs typeface="Calibri"/>
              </a:rPr>
              <a:t>those with </a:t>
            </a:r>
            <a:r>
              <a:rPr sz="2400" spc="-13" dirty="0">
                <a:latin typeface="Calibri"/>
                <a:cs typeface="Calibri"/>
              </a:rPr>
              <a:t>proficiency </a:t>
            </a:r>
            <a:r>
              <a:rPr sz="2400" spc="-7" dirty="0">
                <a:latin typeface="Calibri"/>
                <a:cs typeface="Calibri"/>
              </a:rPr>
              <a:t>in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subject…</a:t>
            </a:r>
            <a:endParaRPr sz="2400" dirty="0">
              <a:latin typeface="Calibri"/>
              <a:cs typeface="Calibri"/>
            </a:endParaRPr>
          </a:p>
          <a:p>
            <a:pPr marR="467348" algn="r">
              <a:spcBef>
                <a:spcPts val="227"/>
              </a:spcBef>
            </a:pPr>
            <a:r>
              <a:rPr sz="1867" spc="-13" dirty="0">
                <a:latin typeface="Calibri"/>
                <a:cs typeface="Calibri"/>
              </a:rPr>
              <a:t>(</a:t>
            </a:r>
            <a:r>
              <a:rPr sz="1867" spc="-7" dirty="0">
                <a:latin typeface="Calibri"/>
                <a:cs typeface="Calibri"/>
              </a:rPr>
              <a:t>Co</a:t>
            </a:r>
            <a:r>
              <a:rPr sz="1867" spc="7" dirty="0">
                <a:latin typeface="Calibri"/>
                <a:cs typeface="Calibri"/>
              </a:rPr>
              <a:t>R</a:t>
            </a:r>
            <a:r>
              <a:rPr sz="1867" spc="-7" dirty="0">
                <a:latin typeface="Calibri"/>
                <a:cs typeface="Calibri"/>
              </a:rPr>
              <a:t>E,</a:t>
            </a:r>
            <a:r>
              <a:rPr sz="1867" spc="-13" dirty="0">
                <a:latin typeface="Calibri"/>
                <a:cs typeface="Calibri"/>
              </a:rPr>
              <a:t>2</a:t>
            </a:r>
            <a:r>
              <a:rPr sz="1867" dirty="0">
                <a:latin typeface="Calibri"/>
                <a:cs typeface="Calibri"/>
              </a:rPr>
              <a:t>0</a:t>
            </a:r>
            <a:r>
              <a:rPr sz="1867" spc="-13" dirty="0">
                <a:latin typeface="Calibri"/>
                <a:cs typeface="Calibri"/>
              </a:rPr>
              <a:t>1</a:t>
            </a:r>
            <a:r>
              <a:rPr sz="1867" dirty="0">
                <a:latin typeface="Calibri"/>
                <a:cs typeface="Calibri"/>
              </a:rPr>
              <a:t>8</a:t>
            </a:r>
            <a:r>
              <a:rPr sz="1867" spc="-13" dirty="0">
                <a:latin typeface="Calibri"/>
                <a:cs typeface="Calibri"/>
              </a:rPr>
              <a:t>,</a:t>
            </a:r>
            <a:r>
              <a:rPr sz="1867" dirty="0">
                <a:latin typeface="Calibri"/>
                <a:cs typeface="Calibri"/>
              </a:rPr>
              <a:t>4</a:t>
            </a:r>
            <a:r>
              <a:rPr sz="1867" spc="-13" dirty="0">
                <a:latin typeface="Calibri"/>
                <a:cs typeface="Calibri"/>
              </a:rPr>
              <a:t>7)</a:t>
            </a:r>
            <a:r>
              <a:rPr sz="1867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03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DB5EA0-1AD0-4C48-B9C3-2A65BD9CF2DA}"/>
              </a:ext>
            </a:extLst>
          </p:cNvPr>
          <p:cNvSpPr/>
          <p:nvPr/>
        </p:nvSpPr>
        <p:spPr>
          <a:xfrm>
            <a:off x="445625" y="1448365"/>
            <a:ext cx="8582628" cy="364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770" indent="-381837">
              <a:spcBef>
                <a:spcPts val="140"/>
              </a:spcBef>
              <a:buFont typeface="Arial"/>
              <a:buChar char="•"/>
              <a:tabLst>
                <a:tab pos="398770" algn="l"/>
                <a:tab pos="399617" algn="l"/>
              </a:tabLst>
            </a:pPr>
            <a:r>
              <a:rPr lang="en-GB" sz="2400" spc="-7" dirty="0">
                <a:cs typeface="Calibri"/>
              </a:rPr>
              <a:t>Who is teaching beginner primary teachers? Create a database!</a:t>
            </a:r>
          </a:p>
          <a:p>
            <a:pPr marL="398770" indent="-381837">
              <a:spcBef>
                <a:spcPts val="140"/>
              </a:spcBef>
              <a:buFont typeface="Arial"/>
              <a:buChar char="•"/>
              <a:tabLst>
                <a:tab pos="398770" algn="l"/>
                <a:tab pos="399617" algn="l"/>
              </a:tabLst>
            </a:pPr>
            <a:r>
              <a:rPr lang="en-GB" sz="2400" b="1" spc="-13" dirty="0">
                <a:cs typeface="Calibri"/>
              </a:rPr>
              <a:t>Support Tutors </a:t>
            </a:r>
            <a:r>
              <a:rPr lang="en-GB" sz="2400" spc="-13" dirty="0">
                <a:cs typeface="Calibri"/>
              </a:rPr>
              <a:t>- </a:t>
            </a:r>
            <a:r>
              <a:rPr lang="en-GB" sz="2400" spc="-40" dirty="0">
                <a:cs typeface="Calibri"/>
              </a:rPr>
              <a:t>Toolkit, </a:t>
            </a:r>
            <a:r>
              <a:rPr lang="en-GB" sz="2400" spc="-13" dirty="0">
                <a:cs typeface="Calibri"/>
              </a:rPr>
              <a:t>freely</a:t>
            </a:r>
            <a:r>
              <a:rPr lang="en-GB" sz="2400" spc="40" dirty="0">
                <a:cs typeface="Calibri"/>
              </a:rPr>
              <a:t> </a:t>
            </a:r>
            <a:r>
              <a:rPr lang="en-GB" sz="2400" spc="-13" dirty="0">
                <a:cs typeface="Calibri"/>
              </a:rPr>
              <a:t>available, exemplifying 12 hours study in primary ITE rooted in the vision of religion and worldviews  </a:t>
            </a:r>
            <a:r>
              <a:rPr lang="en-GB"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2"/>
              </a:rPr>
              <a:t>https://www.teachre.co.uk/itt-providers/primary-itt-tutor-toolkit/</a:t>
            </a:r>
            <a:endParaRPr lang="en-GB" sz="2400" dirty="0">
              <a:cs typeface="Calibri"/>
            </a:endParaRPr>
          </a:p>
          <a:p>
            <a:pPr marL="398770" indent="-381837">
              <a:buFont typeface="Arial"/>
              <a:buChar char="•"/>
              <a:tabLst>
                <a:tab pos="398770" algn="l"/>
                <a:tab pos="399617" algn="l"/>
              </a:tabLst>
            </a:pPr>
            <a:r>
              <a:rPr lang="en-GB" sz="2400" b="1" dirty="0">
                <a:cs typeface="Calibri"/>
              </a:rPr>
              <a:t>Support Beginner </a:t>
            </a:r>
            <a:r>
              <a:rPr lang="en-GB" sz="2400" b="1" spc="-13" dirty="0">
                <a:cs typeface="Calibri"/>
              </a:rPr>
              <a:t>Teachers </a:t>
            </a:r>
            <a:r>
              <a:rPr lang="en-GB" sz="2400" spc="-13" dirty="0">
                <a:cs typeface="Calibri"/>
              </a:rPr>
              <a:t>( ITE, NQT, HLTA) - free </a:t>
            </a:r>
            <a:r>
              <a:rPr lang="en-GB" sz="2400" spc="-7" dirty="0">
                <a:cs typeface="Calibri"/>
              </a:rPr>
              <a:t>self study </a:t>
            </a:r>
            <a:r>
              <a:rPr lang="en-GB" sz="2400" spc="-13" dirty="0">
                <a:cs typeface="Calibri"/>
              </a:rPr>
              <a:t>course rooted in the vision of religion and worldviews, </a:t>
            </a:r>
            <a:r>
              <a:rPr lang="en-GB" sz="2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3"/>
              </a:rPr>
              <a:t>https://www.teachre.co.uk/teach-re-course/teachre-primary/</a:t>
            </a:r>
            <a:endParaRPr lang="en-GB" sz="240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cs typeface="Calibri"/>
            </a:endParaRPr>
          </a:p>
          <a:p>
            <a:pPr marL="398770" indent="-381837">
              <a:buFont typeface="Arial"/>
              <a:buChar char="•"/>
              <a:tabLst>
                <a:tab pos="398770" algn="l"/>
                <a:tab pos="399617" algn="l"/>
              </a:tabLst>
            </a:pPr>
            <a:r>
              <a:rPr lang="en-GB" sz="2400" spc="-5" dirty="0">
                <a:uFill>
                  <a:solidFill>
                    <a:srgbClr val="0462C1"/>
                  </a:solidFill>
                </a:uFill>
                <a:cs typeface="Calibri"/>
              </a:rPr>
              <a:t>A conference to launch the resources was held in July</a:t>
            </a:r>
            <a:endParaRPr lang="en-GB" sz="2400" dirty="0">
              <a:cs typeface="Calibri"/>
            </a:endParaRPr>
          </a:p>
          <a:p>
            <a:pPr marL="16933">
              <a:tabLst>
                <a:tab pos="398770" algn="l"/>
                <a:tab pos="399617" algn="l"/>
              </a:tabLst>
            </a:pPr>
            <a:endParaRPr lang="en-GB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815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E5CA9-108B-644C-AA67-D8B37FE4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2" t="19829" r="31241" b="9061"/>
          <a:stretch/>
        </p:blipFill>
        <p:spPr>
          <a:xfrm>
            <a:off x="2071868" y="796625"/>
            <a:ext cx="4757195" cy="42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8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57EE959-EC8A-7C43-8302-DE6C93F85B0F}"/>
              </a:ext>
            </a:extLst>
          </p:cNvPr>
          <p:cNvSpPr/>
          <p:nvPr/>
        </p:nvSpPr>
        <p:spPr>
          <a:xfrm>
            <a:off x="0" y="1387363"/>
            <a:ext cx="3390305" cy="1010766"/>
          </a:xfrm>
          <a:prstGeom prst="wedgeRoundRectCallout">
            <a:avLst>
              <a:gd name="adj1" fmla="val 73551"/>
              <a:gd name="adj2" fmla="val 80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 conference will support my work with my RE specialist BEd3 students 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29F7613-B367-D242-ABA2-E8D724205E13}"/>
              </a:ext>
            </a:extLst>
          </p:cNvPr>
          <p:cNvSpPr/>
          <p:nvPr/>
        </p:nvSpPr>
        <p:spPr>
          <a:xfrm>
            <a:off x="81023" y="3671071"/>
            <a:ext cx="3790798" cy="1306042"/>
          </a:xfrm>
          <a:prstGeom prst="wedgeRectCallout">
            <a:avLst>
              <a:gd name="adj1" fmla="val 58612"/>
              <a:gd name="adj2" fmla="val -108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very much like the distribution of essential, important and desirable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C9E0400-1FDE-444E-839A-3697C8E5CE20}"/>
              </a:ext>
            </a:extLst>
          </p:cNvPr>
          <p:cNvSpPr/>
          <p:nvPr/>
        </p:nvSpPr>
        <p:spPr>
          <a:xfrm>
            <a:off x="5353203" y="3290177"/>
            <a:ext cx="3231977" cy="1306042"/>
          </a:xfrm>
          <a:prstGeom prst="wedgeRoundRectCallout">
            <a:avLst>
              <a:gd name="adj1" fmla="val -92567"/>
              <a:gd name="adj2" fmla="val -5232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Excited about it, will share with other staff in our middle school RE group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9DDBC86-E6BF-E145-8F39-002ED0D9AFED}"/>
              </a:ext>
            </a:extLst>
          </p:cNvPr>
          <p:cNvSpPr/>
          <p:nvPr/>
        </p:nvSpPr>
        <p:spPr>
          <a:xfrm>
            <a:off x="5447403" y="972558"/>
            <a:ext cx="3390306" cy="1840375"/>
          </a:xfrm>
          <a:prstGeom prst="wedgeRectCallout">
            <a:avLst>
              <a:gd name="adj1" fmla="val -82922"/>
              <a:gd name="adj2" fmla="val 66218"/>
            </a:avLst>
          </a:prstGeom>
          <a:solidFill>
            <a:srgbClr val="9FE5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Very useful to me as I start my new adventure in a SCITT, leading RE training. I will definitely refer to this as I plan my day with trainees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0ABF4-5011-9343-AC90-19C855DFFD32}"/>
              </a:ext>
            </a:extLst>
          </p:cNvPr>
          <p:cNvSpPr txBox="1"/>
          <p:nvPr/>
        </p:nvSpPr>
        <p:spPr>
          <a:xfrm>
            <a:off x="3696598" y="920801"/>
            <a:ext cx="1313234" cy="14773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55 have signed up to do the self-study course</a:t>
            </a:r>
          </a:p>
        </p:txBody>
      </p:sp>
    </p:spTree>
    <p:extLst>
      <p:ext uri="{BB962C8B-B14F-4D97-AF65-F5344CB8AC3E}">
        <p14:creationId xmlns:p14="http://schemas.microsoft.com/office/powerpoint/2010/main" val="1386170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44BE454-989F-4F44-9C02-63B2407C03F7}" vid="{A7FC8ED7-6E50-2744-8989-05B714FED8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5367843dda01045ad2edf72fad088a8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910e59cc5033c7082a6d9dc9be289f81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DE0F2-A6B8-49D2-9670-B36EDE73F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F992A0-07B4-4AD3-912A-668A6F857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a3796-40a0-4fe0-acc9-e99f93d22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606CC-7B9C-48FE-A4AD-D56958D3AA68}">
  <ds:schemaRefs>
    <ds:schemaRef ds:uri="http://purl.org/dc/terms/"/>
    <ds:schemaRef ds:uri="3daa3796-40a0-4fe0-acc9-e99f93d22791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22</TotalTime>
  <Words>264</Words>
  <Application>Microsoft Macintosh PowerPoint</Application>
  <PresentationFormat>On-screen Show (16:9)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CEO</dc:creator>
  <cp:lastModifiedBy>Tracey Francis</cp:lastModifiedBy>
  <cp:revision>3</cp:revision>
  <dcterms:created xsi:type="dcterms:W3CDTF">2019-10-31T15:28:10Z</dcterms:created>
  <dcterms:modified xsi:type="dcterms:W3CDTF">2019-11-07T11:22:10Z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